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1" r:id="rId13"/>
    <p:sldId id="267" r:id="rId14"/>
    <p:sldId id="272" r:id="rId15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897B1"/>
    <a:srgbClr val="466F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1"/>
  </p:normalViewPr>
  <p:slideViewPr>
    <p:cSldViewPr snapToGrid="0">
      <p:cViewPr>
        <p:scale>
          <a:sx n="110" d="100"/>
          <a:sy n="110" d="100"/>
        </p:scale>
        <p:origin x="-55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Изображение выглядит как текст, вешалка, лампа, векторная графика&#10;&#10;Автоматически созданное описание">
            <a:extLst>
              <a:ext uri="{FF2B5EF4-FFF2-40B4-BE49-F238E27FC236}">
                <a16:creationId xmlns:a16="http://schemas.microsoft.com/office/drawing/2014/main" xmlns="" id="{0F558159-12CC-636A-B792-E4EBD16F42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323CC98-C3A6-E950-D2D3-0EC9C4F91C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2181" y="1122363"/>
            <a:ext cx="10086109" cy="2387600"/>
          </a:xfrm>
        </p:spPr>
        <p:txBody>
          <a:bodyPr anchor="b">
            <a:normAutofit/>
          </a:bodyPr>
          <a:lstStyle>
            <a:lvl1pPr algn="ctr">
              <a:defRPr sz="7200" b="1"/>
            </a:lvl1pPr>
          </a:lstStyle>
          <a:p>
            <a:r>
              <a:rPr lang="ru-RU" dirty="0"/>
              <a:t>Образец заголовка</a:t>
            </a:r>
            <a:endParaRPr lang="x-none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0B28AD64-502D-1A66-A6DF-C94D88D8D7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2181" y="3602038"/>
            <a:ext cx="10086109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rgbClr val="466F86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x-none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96CEA51-FD97-BC97-271A-84471772D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72E9D-0DA1-462D-ADB3-D4E8934D88E0}" type="datetimeFigureOut">
              <a:rPr lang="x-none" smtClean="0"/>
              <a:t>11.04.2023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BB0808E5-B408-E027-89DA-7BEF77441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95C4EFD-353C-9557-83F4-BB3759136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A7DC2-A2E3-4F5B-BB48-E72879F28D6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09426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65CE3AF-915D-7F7C-1F46-232EA572C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4DC17D87-C6EE-A6CA-F0C9-B234941F33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799FA61-8E70-33DA-298B-9520D0C4F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72E9D-0DA1-462D-ADB3-D4E8934D88E0}" type="datetimeFigureOut">
              <a:rPr lang="x-none" smtClean="0"/>
              <a:t>11.04.2023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C14BE0B-3AEB-58CE-C766-AE833EF08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0AAF53B-AFDF-AA28-0A2A-263AF1667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A7DC2-A2E3-4F5B-BB48-E72879F28D6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800309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E1752C52-C95F-E025-D8DB-9648B13CAD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EAED4AC1-2B4A-E82B-EA27-5A9A3109F6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8E9098C-94D9-EE4B-CBE8-122906BC9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72E9D-0DA1-462D-ADB3-D4E8934D88E0}" type="datetimeFigureOut">
              <a:rPr lang="x-none" smtClean="0"/>
              <a:t>11.04.2023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B8FA2A01-705D-994C-8EE6-13C217DE2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81AEC40-BCA5-6754-727F-A433B3C9C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A7DC2-A2E3-4F5B-BB48-E72879F28D6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383854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F35A8B7-4E30-6ACC-F31D-DF4485F1E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0C019B5-2824-9901-D5DA-6910D6B838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3ACC1BE-F97D-64C7-2634-15ADD3CD2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72E9D-0DA1-462D-ADB3-D4E8934D88E0}" type="datetimeFigureOut">
              <a:rPr lang="x-none" smtClean="0"/>
              <a:t>11.04.2023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3877FC68-B75F-6860-ACAA-41B750B07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999BE66-B5BE-2CFF-21C6-AE5C2E213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A7DC2-A2E3-4F5B-BB48-E72879F28D6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930455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D661E3A-50EC-FCCE-8CAB-A455237F06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2B5FBFE2-2C14-0FDB-FA46-01A5E5A555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57FF3AB-547D-9C41-1356-E38B8C01F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72E9D-0DA1-462D-ADB3-D4E8934D88E0}" type="datetimeFigureOut">
              <a:rPr lang="x-none" smtClean="0"/>
              <a:t>11.04.2023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B06E4CC6-8DB4-F67E-10FF-3AB0F8CF6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830A6EA4-21EE-59A5-7C6B-2FD52FEBF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A7DC2-A2E3-4F5B-BB48-E72879F28D6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06894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69E9CBB-ED9D-F516-0701-BCE0E509D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A13EBBD-6B98-7644-3A90-0C62EF19F3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9E970D5F-60D6-0F7F-6922-74325B1A54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825D9E6E-4BDA-0299-C546-1A195BED1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72E9D-0DA1-462D-ADB3-D4E8934D88E0}" type="datetimeFigureOut">
              <a:rPr lang="x-none" smtClean="0"/>
              <a:t>11.04.2023</a:t>
            </a:fld>
            <a:endParaRPr lang="x-none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086C2084-3520-2341-31CD-419C52468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7E4B1F19-EC94-573C-8E3D-8EF7F6877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A7DC2-A2E3-4F5B-BB48-E72879F28D6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682508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F0B461B-408B-9DC3-B8CD-880C28C49F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0FA92494-6FFF-69D5-13F6-4BD1BFA11B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FA65975E-F327-C7A4-6E72-E9D98799B6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F46B474C-B76C-F92D-E6BC-F5F1A00AA8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83AD327E-9243-5CC6-2D52-1B66C34289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6DDA96B3-0E84-3218-B845-C4D731897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72E9D-0DA1-462D-ADB3-D4E8934D88E0}" type="datetimeFigureOut">
              <a:rPr lang="x-none" smtClean="0"/>
              <a:t>11.04.2023</a:t>
            </a:fld>
            <a:endParaRPr lang="x-none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0A5355A0-85F1-77DE-972B-383021BBE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9AAC1579-66CF-3BED-3EEF-42498DBE2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A7DC2-A2E3-4F5B-BB48-E72879F28D6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864870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3E8DD77-8C21-9C59-7009-26353637D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5348DD61-06D0-45B2-C21F-41928F124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72E9D-0DA1-462D-ADB3-D4E8934D88E0}" type="datetimeFigureOut">
              <a:rPr lang="x-none" smtClean="0"/>
              <a:t>11.04.2023</a:t>
            </a:fld>
            <a:endParaRPr lang="x-none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9ECEBA6C-507B-8EB7-901B-74A04F530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485E2274-DB90-75DA-1628-23F38840E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A7DC2-A2E3-4F5B-BB48-E72879F28D6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060106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04C919BB-1B40-A963-4C3D-7815E2EF6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72E9D-0DA1-462D-ADB3-D4E8934D88E0}" type="datetimeFigureOut">
              <a:rPr lang="x-none" smtClean="0"/>
              <a:t>11.04.2023</a:t>
            </a:fld>
            <a:endParaRPr lang="x-none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5373C9C7-0B4B-E862-5058-00C5AB734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9513C4EF-F317-BDB3-B32F-B791BF042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A7DC2-A2E3-4F5B-BB48-E72879F28D6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654046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27C6C11-80FB-1693-D39B-1B41292C8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F9BAAC6-3F5B-EDB6-1DDA-C946702AF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25AC7EF8-474E-9A5F-9140-4FF2CC6054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57C88D75-C1CF-A3E1-8489-D9CE30FAA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72E9D-0DA1-462D-ADB3-D4E8934D88E0}" type="datetimeFigureOut">
              <a:rPr lang="x-none" smtClean="0"/>
              <a:t>11.04.2023</a:t>
            </a:fld>
            <a:endParaRPr lang="x-none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59E23BA9-C0B8-592F-535F-ED679CDD4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0B42AE91-46D7-B3EB-B3DD-EE7D0668E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A7DC2-A2E3-4F5B-BB48-E72879F28D6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5707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344E61D-473A-5A88-AB7E-A4D731C84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B9F59467-E984-F792-D51E-956D5B58BB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581646EF-5FE9-6899-BF66-B1D0E4086C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B3EA2E40-7D1E-5D5A-6D75-FF9CFD4A5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72E9D-0DA1-462D-ADB3-D4E8934D88E0}" type="datetimeFigureOut">
              <a:rPr lang="x-none" smtClean="0"/>
              <a:t>11.04.2023</a:t>
            </a:fld>
            <a:endParaRPr lang="x-none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A1E64D46-361E-A89C-4A8B-2C5374C3C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B792A4DD-2897-2131-DE71-9ECB9AA9D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A7DC2-A2E3-4F5B-BB48-E72879F28D6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727880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0E7900A5-ABF7-1EF0-A50D-EECBDE3546C7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44A7245-B35D-9689-9B76-36BAEA7CC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4927" y="173469"/>
            <a:ext cx="10515600" cy="5400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x-none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C68F38FE-181F-4CB0-92A0-67F1B4FCD2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1CF08460-893B-F56D-678C-168A558DAC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72E9D-0DA1-462D-ADB3-D4E8934D88E0}" type="datetimeFigureOut">
              <a:rPr lang="x-none" smtClean="0"/>
              <a:t>11.04.2023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7C281E1-8B1C-DED6-BF4D-5399D7C12E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4A7FEC4-5E77-D2D7-D114-6AC10392E8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A7DC2-A2E3-4F5B-BB48-E72879F28D6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80119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3091A63-6CAA-EED9-EB43-2C34CAA333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3554" y="2226545"/>
            <a:ext cx="10086109" cy="2387600"/>
          </a:xfrm>
        </p:spPr>
        <p:txBody>
          <a:bodyPr>
            <a:noAutofit/>
          </a:bodyPr>
          <a:lstStyle/>
          <a:p>
            <a:r>
              <a:rPr lang="ru-RU" sz="5400" dirty="0" smtClean="0"/>
              <a:t>ПОЯСНЕНИЯ ПО ЗАПОЛНЕНИЮ АКТА СДАЧИ-ПРИЕМКИ ВЫПОЛНЕННЫХ РАБОТ</a:t>
            </a:r>
            <a:endParaRPr lang="x-none" sz="5400" dirty="0"/>
          </a:p>
        </p:txBody>
      </p:sp>
    </p:spTree>
    <p:extLst>
      <p:ext uri="{BB962C8B-B14F-4D97-AF65-F5344CB8AC3E}">
        <p14:creationId xmlns:p14="http://schemas.microsoft.com/office/powerpoint/2010/main" val="3171916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1028"/>
          <p:cNvSpPr txBox="1">
            <a:spLocks/>
          </p:cNvSpPr>
          <p:nvPr/>
        </p:nvSpPr>
        <p:spPr>
          <a:xfrm>
            <a:off x="776378" y="974820"/>
            <a:ext cx="10118786" cy="56934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dirty="0" smtClean="0"/>
              <a:t>Данные по выпуску водных биологических ресурсов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776378" y="3252157"/>
            <a:ext cx="3532517" cy="313932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b="1" dirty="0"/>
              <a:t>Вид, стадия выращивания </a:t>
            </a:r>
            <a:r>
              <a:rPr lang="ru-RU" dirty="0"/>
              <a:t>водного биологического ресурса и </a:t>
            </a:r>
            <a:r>
              <a:rPr lang="ru-RU" b="1" dirty="0"/>
              <a:t>наименование водного объекта </a:t>
            </a:r>
            <a:r>
              <a:rPr lang="ru-RU" dirty="0"/>
              <a:t>рыбохозяйственного значения, используемого для осуществления мероприятий должны соответствовать </a:t>
            </a:r>
            <a:r>
              <a:rPr lang="ru-RU" b="1" dirty="0"/>
              <a:t>договору</a:t>
            </a:r>
            <a:r>
              <a:rPr lang="ru-RU" dirty="0"/>
              <a:t> на выполнение работ по искусственному воспроизводству водных </a:t>
            </a:r>
            <a:r>
              <a:rPr lang="ru-RU" dirty="0" smtClean="0"/>
              <a:t>биоресурсов</a:t>
            </a:r>
            <a:endParaRPr lang="ru-RU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8980" y="1617657"/>
            <a:ext cx="7453582" cy="150513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1128" y="3690794"/>
            <a:ext cx="6474035" cy="27006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Стрелка вниз 5"/>
          <p:cNvSpPr/>
          <p:nvPr/>
        </p:nvSpPr>
        <p:spPr>
          <a:xfrm rot="16200000">
            <a:off x="4254180" y="5180011"/>
            <a:ext cx="267419" cy="439947"/>
          </a:xfrm>
          <a:prstGeom prst="down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46389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1028"/>
          <p:cNvSpPr txBox="1">
            <a:spLocks/>
          </p:cNvSpPr>
          <p:nvPr/>
        </p:nvSpPr>
        <p:spPr>
          <a:xfrm>
            <a:off x="776378" y="974820"/>
            <a:ext cx="10118786" cy="56934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dirty="0" smtClean="0"/>
              <a:t>Данные по выпуску водных биологических ресурсов</a:t>
            </a:r>
            <a:endParaRPr lang="ru-RU" dirty="0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040" y="3485069"/>
            <a:ext cx="6171124" cy="304455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76378" y="3390306"/>
            <a:ext cx="3713852" cy="313932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b="1" dirty="0"/>
              <a:t>Количество </a:t>
            </a:r>
            <a:r>
              <a:rPr lang="ru-RU" dirty="0"/>
              <a:t>выпущенных водных биологических ресурсов, </a:t>
            </a:r>
            <a:r>
              <a:rPr lang="ru-RU" b="1" dirty="0"/>
              <a:t>средняя штучная навеска, общая масса </a:t>
            </a:r>
            <a:r>
              <a:rPr lang="ru-RU" dirty="0"/>
              <a:t>выпускаемых водных биологических ресурсов и </a:t>
            </a:r>
            <a:r>
              <a:rPr lang="ru-RU" b="1" dirty="0"/>
              <a:t>субъект РФ,</a:t>
            </a:r>
            <a:r>
              <a:rPr lang="ru-RU" dirty="0"/>
              <a:t> где производился выпуск водных биологических ресурсов, указывается в соответствии с </a:t>
            </a:r>
            <a:r>
              <a:rPr lang="ru-RU" b="1" dirty="0"/>
              <a:t>Актом выпуска </a:t>
            </a:r>
            <a:r>
              <a:rPr lang="ru-RU" dirty="0"/>
              <a:t>водных биологических ресурсов в водные объекты рыбохозяйственного </a:t>
            </a:r>
            <a:r>
              <a:rPr lang="ru-RU" dirty="0" smtClean="0"/>
              <a:t>значения</a:t>
            </a:r>
            <a:endParaRPr lang="ru-RU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8980" y="1710637"/>
            <a:ext cx="7453582" cy="150513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Стрелка вниз 7"/>
          <p:cNvSpPr/>
          <p:nvPr/>
        </p:nvSpPr>
        <p:spPr>
          <a:xfrm rot="16200000">
            <a:off x="4439368" y="5533693"/>
            <a:ext cx="267419" cy="439947"/>
          </a:xfrm>
          <a:prstGeom prst="down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52231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1028"/>
          <p:cNvSpPr txBox="1">
            <a:spLocks/>
          </p:cNvSpPr>
          <p:nvPr/>
        </p:nvSpPr>
        <p:spPr>
          <a:xfrm>
            <a:off x="776378" y="974819"/>
            <a:ext cx="10118786" cy="83672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dirty="0" smtClean="0"/>
              <a:t>Данные по выпуску водных биологических ресурсов, проходившему в несколько дней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776376" y="4916789"/>
            <a:ext cx="10118788" cy="175432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b="1" dirty="0" smtClean="0"/>
              <a:t>Если выпуск </a:t>
            </a:r>
            <a:r>
              <a:rPr lang="ru-RU" dirty="0" smtClean="0"/>
              <a:t>водных биологических ресурсов производился </a:t>
            </a:r>
            <a:r>
              <a:rPr lang="ru-RU" b="1" dirty="0" smtClean="0"/>
              <a:t>несколько дней, то данные по выпуску </a:t>
            </a:r>
            <a:r>
              <a:rPr lang="ru-RU" dirty="0" smtClean="0"/>
              <a:t>(дата выпуска, количество </a:t>
            </a:r>
            <a:r>
              <a:rPr lang="ru-RU" dirty="0"/>
              <a:t>выпущенных водных биологических ресурсов, средняя штучная навеска, общая масса выпускаемых водных биологических ресурсов и субъект РФ, где производился выпуск водных биологических </a:t>
            </a:r>
            <a:r>
              <a:rPr lang="ru-RU" dirty="0" smtClean="0"/>
              <a:t>ресурсов) </a:t>
            </a:r>
            <a:r>
              <a:rPr lang="ru-RU" b="1" dirty="0" smtClean="0"/>
              <a:t>указываются </a:t>
            </a:r>
            <a:r>
              <a:rPr lang="ru-RU" b="1" dirty="0"/>
              <a:t>в соответствии </a:t>
            </a:r>
            <a:r>
              <a:rPr lang="ru-RU" b="1" dirty="0" smtClean="0"/>
              <a:t>с каждым  </a:t>
            </a:r>
            <a:r>
              <a:rPr lang="ru-RU" b="1" dirty="0"/>
              <a:t>Актом выпуска </a:t>
            </a:r>
            <a:r>
              <a:rPr lang="ru-RU" dirty="0"/>
              <a:t>водных биологических ресурсов в водные объекты рыбохозяйственного </a:t>
            </a:r>
            <a:r>
              <a:rPr lang="ru-RU" dirty="0" smtClean="0"/>
              <a:t>значения. При этом, указывается общее </a:t>
            </a:r>
            <a:r>
              <a:rPr lang="ru-RU" dirty="0"/>
              <a:t>количество выпущенных водных биологических </a:t>
            </a:r>
            <a:r>
              <a:rPr lang="ru-RU" dirty="0" smtClean="0"/>
              <a:t>ресурсов.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5835" y="1995434"/>
            <a:ext cx="7459871" cy="280085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23320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2252" y="2436893"/>
            <a:ext cx="7915275" cy="5524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Объект 1028"/>
          <p:cNvSpPr txBox="1">
            <a:spLocks/>
          </p:cNvSpPr>
          <p:nvPr/>
        </p:nvSpPr>
        <p:spPr>
          <a:xfrm>
            <a:off x="763438" y="992038"/>
            <a:ext cx="10118786" cy="56934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dirty="0" smtClean="0"/>
              <a:t>Варианты выполнения работ:</a:t>
            </a:r>
            <a:endParaRPr lang="ru-RU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2251" y="5672585"/>
            <a:ext cx="7915276" cy="95710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5193" y="3957297"/>
            <a:ext cx="7915275" cy="80689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37559" y="1664829"/>
            <a:ext cx="10144664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1. Выпущенное количество водных биологических ресурсов соответствует заявленному количеству и выпуск произведен в сроки, согласно договору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737559" y="3157883"/>
            <a:ext cx="10144664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/>
              <a:t>2</a:t>
            </a:r>
            <a:r>
              <a:rPr lang="ru-RU" dirty="0" smtClean="0"/>
              <a:t>. Выпущенное количество водных биологических ресурсов </a:t>
            </a:r>
            <a:r>
              <a:rPr lang="ru-RU" b="1" dirty="0" smtClean="0"/>
              <a:t>не</a:t>
            </a:r>
            <a:r>
              <a:rPr lang="ru-RU" dirty="0" smtClean="0"/>
              <a:t> соответствует заявленному количеству, но выпуск произведен в сроки, согласно договору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737558" y="4880291"/>
            <a:ext cx="10144664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/>
              <a:t>3</a:t>
            </a:r>
            <a:r>
              <a:rPr lang="ru-RU" dirty="0" smtClean="0"/>
              <a:t>. Выпущенное количество водных биологических ресурсов соответствует заявленному количеству, но выпуск произведен </a:t>
            </a:r>
            <a:r>
              <a:rPr lang="ru-RU" b="1" dirty="0" smtClean="0"/>
              <a:t>позже сроков</a:t>
            </a:r>
            <a:r>
              <a:rPr lang="ru-RU" dirty="0" smtClean="0"/>
              <a:t>, установленных по договору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69073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4932" y="1793701"/>
            <a:ext cx="4479320" cy="89039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767" y="4248786"/>
            <a:ext cx="4479320" cy="108060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Объект 1028"/>
          <p:cNvSpPr txBox="1">
            <a:spLocks/>
          </p:cNvSpPr>
          <p:nvPr/>
        </p:nvSpPr>
        <p:spPr>
          <a:xfrm>
            <a:off x="1138688" y="777337"/>
            <a:ext cx="9480430" cy="82010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dirty="0" smtClean="0"/>
              <a:t>Подписант акта сдачи-приемки выполненных работ со стороны Исполнителя</a:t>
            </a:r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1413551" y="1806939"/>
            <a:ext cx="3856008" cy="175432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Подписантом является генеральный директор/директор/ (индивидуальный предприниматель) и т.д., действующий на основании Устава (свидетельства о регистрации ОГРНИП)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413551" y="4406058"/>
            <a:ext cx="3808563" cy="120032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Подписантом является уполномоченное лицо, действующее на основании доверенности (приказа)</a:t>
            </a:r>
            <a:endParaRPr lang="ru-RU" dirty="0"/>
          </a:p>
        </p:txBody>
      </p:sp>
      <p:sp>
        <p:nvSpPr>
          <p:cNvPr id="8" name="Стрелка вниз 7"/>
          <p:cNvSpPr/>
          <p:nvPr/>
        </p:nvSpPr>
        <p:spPr>
          <a:xfrm rot="16200000">
            <a:off x="5308192" y="3156404"/>
            <a:ext cx="267419" cy="530786"/>
          </a:xfrm>
          <a:prstGeom prst="down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4932" y="2782293"/>
            <a:ext cx="4479320" cy="127900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4932" y="5463097"/>
            <a:ext cx="4479320" cy="121417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Стрелка вниз 11"/>
          <p:cNvSpPr/>
          <p:nvPr/>
        </p:nvSpPr>
        <p:spPr>
          <a:xfrm rot="16200000">
            <a:off x="5308192" y="5063994"/>
            <a:ext cx="267419" cy="530786"/>
          </a:xfrm>
          <a:prstGeom prst="down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7257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Объект 1028"/>
          <p:cNvSpPr>
            <a:spLocks noGrp="1"/>
          </p:cNvSpPr>
          <p:nvPr>
            <p:ph idx="1"/>
          </p:nvPr>
        </p:nvSpPr>
        <p:spPr>
          <a:xfrm>
            <a:off x="646982" y="1069675"/>
            <a:ext cx="10709694" cy="128533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dirty="0" smtClean="0"/>
              <a:t>Сведения о юридическом лице (индивидуальном предпринимателе), осуществившем мероприятие </a:t>
            </a:r>
            <a:br>
              <a:rPr lang="ru-RU" dirty="0" smtClean="0"/>
            </a:br>
            <a:r>
              <a:rPr lang="ru-RU" dirty="0" smtClean="0"/>
              <a:t>по искусственному воспроизводству водных биологических ресурсов</a:t>
            </a:r>
            <a:endParaRPr lang="ru-RU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7394" y="3845296"/>
            <a:ext cx="2458528" cy="279313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034" name="TextBox 1033"/>
          <p:cNvSpPr txBox="1"/>
          <p:nvPr/>
        </p:nvSpPr>
        <p:spPr>
          <a:xfrm>
            <a:off x="6987393" y="2463120"/>
            <a:ext cx="4369281" cy="120032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/>
              <a:t>д</a:t>
            </a:r>
            <a:r>
              <a:rPr lang="ru-RU" dirty="0" smtClean="0"/>
              <a:t>ля юридического лица, в лице технического заказчика </a:t>
            </a:r>
            <a:r>
              <a:rPr lang="ru-RU" dirty="0"/>
              <a:t>-наименование, местонахождение, ИНН, </a:t>
            </a:r>
            <a:r>
              <a:rPr lang="ru-RU" dirty="0" smtClean="0"/>
              <a:t>ОГРН (Заказчика и Технического заказчика)</a:t>
            </a:r>
            <a:endParaRPr lang="ru-RU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504713" y="2459254"/>
            <a:ext cx="2959096" cy="3427703"/>
            <a:chOff x="972695" y="2564767"/>
            <a:chExt cx="2959096" cy="3427703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6405" y="4246544"/>
              <a:ext cx="2825386" cy="1745926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sp>
          <p:nvSpPr>
            <p:cNvPr id="1031" name="TextBox 1030"/>
            <p:cNvSpPr txBox="1"/>
            <p:nvPr/>
          </p:nvSpPr>
          <p:spPr>
            <a:xfrm>
              <a:off x="1106405" y="2564767"/>
              <a:ext cx="2825386" cy="1477328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dirty="0"/>
                <a:t>для юридического лица – </a:t>
              </a:r>
              <a:r>
                <a:rPr lang="ru-RU" dirty="0" smtClean="0"/>
                <a:t>наименование, местонахождение</a:t>
              </a:r>
              <a:r>
                <a:rPr lang="ru-RU" dirty="0"/>
                <a:t>, ИНН, </a:t>
              </a:r>
              <a:r>
                <a:rPr lang="ru-RU" dirty="0" smtClean="0"/>
                <a:t>ОГРН</a:t>
              </a:r>
              <a:endParaRPr lang="ru-RU" dirty="0"/>
            </a:p>
            <a:p>
              <a:endParaRPr lang="ru-RU" dirty="0"/>
            </a:p>
          </p:txBody>
        </p:sp>
        <p:sp>
          <p:nvSpPr>
            <p:cNvPr id="4" name="Стрелка вниз 3"/>
            <p:cNvSpPr/>
            <p:nvPr/>
          </p:nvSpPr>
          <p:spPr>
            <a:xfrm>
              <a:off x="972695" y="3833468"/>
              <a:ext cx="267419" cy="439947"/>
            </a:xfrm>
            <a:prstGeom prst="downArrow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4951" y="4141450"/>
            <a:ext cx="2983627" cy="174550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033" name="TextBox 1032"/>
          <p:cNvSpPr txBox="1"/>
          <p:nvPr/>
        </p:nvSpPr>
        <p:spPr>
          <a:xfrm>
            <a:off x="3754952" y="2471021"/>
            <a:ext cx="2983626" cy="147732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/>
              <a:t>для индивидуальный предпринимателей – фамилия, имя, отчество, домашний адрес, ИНН, </a:t>
            </a:r>
            <a:r>
              <a:rPr lang="ru-RU" dirty="0" smtClean="0"/>
              <a:t>ОГРНИП</a:t>
            </a:r>
            <a:endParaRPr lang="ru-RU" dirty="0"/>
          </a:p>
        </p:txBody>
      </p:sp>
      <p:sp>
        <p:nvSpPr>
          <p:cNvPr id="10" name="Стрелка вниз 9"/>
          <p:cNvSpPr/>
          <p:nvPr/>
        </p:nvSpPr>
        <p:spPr>
          <a:xfrm>
            <a:off x="3621242" y="3845296"/>
            <a:ext cx="267419" cy="439947"/>
          </a:xfrm>
          <a:prstGeom prst="down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6853684" y="3508402"/>
            <a:ext cx="267419" cy="439947"/>
          </a:xfrm>
          <a:prstGeom prst="down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1309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4065" y="2301634"/>
            <a:ext cx="3578722" cy="204788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4065" y="4596486"/>
            <a:ext cx="3570210" cy="147732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Объект 1028"/>
          <p:cNvSpPr txBox="1">
            <a:spLocks/>
          </p:cNvSpPr>
          <p:nvPr/>
        </p:nvSpPr>
        <p:spPr>
          <a:xfrm>
            <a:off x="1330692" y="1583020"/>
            <a:ext cx="4336863" cy="54331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dirty="0" smtClean="0"/>
              <a:t>Сведения о Заказчике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330692" y="2318189"/>
            <a:ext cx="4336863" cy="20313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Если договор на искусственное воспроизводство водных биоресурсов заключен с Нижнеобским территориальным управлением Федерального агентства по рыболовству (далее – Управление), то  указываем реквизиты Управления: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330691" y="4596486"/>
            <a:ext cx="4336863" cy="175432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/>
              <a:t>Если договор на искусственное воспроизводство водных биоресурсов заключен с </a:t>
            </a:r>
            <a:r>
              <a:rPr lang="ru-RU" dirty="0" smtClean="0"/>
              <a:t>Федеральным агентством </a:t>
            </a:r>
            <a:r>
              <a:rPr lang="ru-RU" dirty="0"/>
              <a:t>по </a:t>
            </a:r>
            <a:r>
              <a:rPr lang="ru-RU" dirty="0" smtClean="0"/>
              <a:t>рыболовству (далее – Росрыболовство), </a:t>
            </a:r>
            <a:r>
              <a:rPr lang="ru-RU" dirty="0"/>
              <a:t>то  указываем </a:t>
            </a:r>
            <a:r>
              <a:rPr lang="ru-RU" dirty="0" smtClean="0"/>
              <a:t>реквизиты Росрыболовства:</a:t>
            </a:r>
            <a:endParaRPr lang="ru-RU" dirty="0"/>
          </a:p>
        </p:txBody>
      </p:sp>
      <p:sp>
        <p:nvSpPr>
          <p:cNvPr id="7" name="Стрелка вниз 6"/>
          <p:cNvSpPr/>
          <p:nvPr/>
        </p:nvSpPr>
        <p:spPr>
          <a:xfrm rot="16200000">
            <a:off x="5581417" y="2480276"/>
            <a:ext cx="267419" cy="439947"/>
          </a:xfrm>
          <a:prstGeom prst="down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 rot="16200000">
            <a:off x="5581417" y="4803868"/>
            <a:ext cx="267419" cy="439947"/>
          </a:xfrm>
          <a:prstGeom prst="down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3896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5082" y="2577211"/>
            <a:ext cx="5150948" cy="77185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Объект 1028"/>
          <p:cNvSpPr txBox="1">
            <a:spLocks/>
          </p:cNvSpPr>
          <p:nvPr/>
        </p:nvSpPr>
        <p:spPr>
          <a:xfrm>
            <a:off x="1923690" y="1698811"/>
            <a:ext cx="8108831" cy="5263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dirty="0" smtClean="0"/>
              <a:t>Дата акта сдачи-приемки выполненных работ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936141" y="3704535"/>
            <a:ext cx="8108830" cy="258532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Согласно п</a:t>
            </a:r>
            <a:r>
              <a:rPr lang="ru-RU" dirty="0"/>
              <a:t>. 3.3 Договора, </a:t>
            </a:r>
            <a:r>
              <a:rPr lang="ru-RU" dirty="0" smtClean="0"/>
              <a:t>Исполнитель в </a:t>
            </a:r>
            <a:r>
              <a:rPr lang="ru-RU" dirty="0"/>
              <a:t>срок, </a:t>
            </a:r>
            <a:r>
              <a:rPr lang="ru-RU" b="1" dirty="0"/>
              <a:t>не превышающий 10 рабочих дней</a:t>
            </a:r>
            <a:r>
              <a:rPr lang="ru-RU" dirty="0"/>
              <a:t> со дня выпуска молоди (личинок) водного биологического ресурса, направляет Заказчику </a:t>
            </a:r>
            <a:r>
              <a:rPr lang="ru-RU" b="1" dirty="0"/>
              <a:t>2 подлинных экземпляра акта сдачи-приемки работ</a:t>
            </a:r>
            <a:r>
              <a:rPr lang="ru-RU" dirty="0"/>
              <a:t>, подписанных Исполнителем, 1 подлинный экземпляр акта выпуска молоди (личинок) водного биологического ресурса.</a:t>
            </a:r>
          </a:p>
          <a:p>
            <a:endParaRPr lang="ru-RU" dirty="0"/>
          </a:p>
          <a:p>
            <a:pPr algn="just"/>
            <a:r>
              <a:rPr lang="ru-RU" dirty="0" smtClean="0"/>
              <a:t>Таким образом, </a:t>
            </a:r>
            <a:r>
              <a:rPr lang="ru-RU" b="1" dirty="0" smtClean="0"/>
              <a:t>дата акта сдачи-приемки работ не должна превышать 10 рабочих дней со дня выпуска </a:t>
            </a:r>
            <a:r>
              <a:rPr lang="ru-RU" dirty="0" smtClean="0"/>
              <a:t>водных биологических ресурсов</a:t>
            </a:r>
            <a:r>
              <a:rPr lang="ru-RU" b="1" dirty="0" smtClean="0"/>
              <a:t> (день выпуска </a:t>
            </a:r>
            <a:r>
              <a:rPr lang="ru-RU" dirty="0"/>
              <a:t>водных биологических ресурсов</a:t>
            </a:r>
            <a:r>
              <a:rPr lang="ru-RU" b="1" dirty="0"/>
              <a:t> учитывается</a:t>
            </a:r>
            <a:r>
              <a:rPr lang="ru-RU" b="1" dirty="0" smtClean="0"/>
              <a:t>)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5" name="Стрелка вниз 4"/>
          <p:cNvSpPr/>
          <p:nvPr/>
        </p:nvSpPr>
        <p:spPr>
          <a:xfrm rot="10800000">
            <a:off x="7444596" y="3305423"/>
            <a:ext cx="267419" cy="439947"/>
          </a:xfrm>
          <a:prstGeom prst="down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3446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8623" y="2949528"/>
            <a:ext cx="6154946" cy="122347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8623" y="4672164"/>
            <a:ext cx="6154946" cy="150010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Объект 1028"/>
          <p:cNvSpPr txBox="1">
            <a:spLocks/>
          </p:cNvSpPr>
          <p:nvPr/>
        </p:nvSpPr>
        <p:spPr>
          <a:xfrm>
            <a:off x="1078303" y="1752122"/>
            <a:ext cx="9480430" cy="82010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dirty="0" smtClean="0"/>
              <a:t>Подписант акта сдачи-приемки выполненных работ со стороны Исполнителя</a:t>
            </a:r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690113" y="2949527"/>
            <a:ext cx="3856008" cy="175432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Подписантом является генеральный директор/директор/ (индивидуальный предприниматель) и т.д., действующий на основании Устава (свидетельства о регистрации ОГРНИП)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690113" y="5000641"/>
            <a:ext cx="3808563" cy="120032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Подписантом является уполномоченное лицо, действующее на основании доверенности (приказа)</a:t>
            </a:r>
            <a:endParaRPr lang="ru-RU" dirty="0"/>
          </a:p>
        </p:txBody>
      </p:sp>
      <p:sp>
        <p:nvSpPr>
          <p:cNvPr id="8" name="Стрелка вниз 7"/>
          <p:cNvSpPr/>
          <p:nvPr/>
        </p:nvSpPr>
        <p:spPr>
          <a:xfrm rot="16200000">
            <a:off x="4584940" y="3796173"/>
            <a:ext cx="267419" cy="439947"/>
          </a:xfrm>
          <a:prstGeom prst="down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 rot="16200000">
            <a:off x="4584939" y="5054343"/>
            <a:ext cx="267419" cy="439947"/>
          </a:xfrm>
          <a:prstGeom prst="down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0873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1028"/>
          <p:cNvSpPr txBox="1">
            <a:spLocks/>
          </p:cNvSpPr>
          <p:nvPr/>
        </p:nvSpPr>
        <p:spPr>
          <a:xfrm>
            <a:off x="1104182" y="2700070"/>
            <a:ext cx="9972135" cy="169940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dirty="0" smtClean="0"/>
              <a:t>Если лицо</a:t>
            </a:r>
            <a:r>
              <a:rPr lang="ru-RU" dirty="0"/>
              <a:t>, подписавшее Акты сдачи работ, </a:t>
            </a:r>
            <a:r>
              <a:rPr lang="ru-RU" dirty="0" smtClean="0"/>
              <a:t>наделено </a:t>
            </a:r>
            <a:r>
              <a:rPr lang="ru-RU" dirty="0"/>
              <a:t>соответствующими </a:t>
            </a:r>
            <a:r>
              <a:rPr lang="ru-RU" dirty="0" smtClean="0"/>
              <a:t>полномочиями (действует на основании доверенности), то </a:t>
            </a:r>
            <a:r>
              <a:rPr lang="ru-RU" b="1" dirty="0" smtClean="0"/>
              <a:t>необходимо приложить копию </a:t>
            </a:r>
            <a:r>
              <a:rPr lang="ru-RU" dirty="0" smtClean="0"/>
              <a:t>подтверждающего документа (</a:t>
            </a:r>
            <a:r>
              <a:rPr lang="ru-RU" b="1" dirty="0" smtClean="0"/>
              <a:t>доверенности</a:t>
            </a:r>
            <a:r>
              <a:rPr lang="ru-RU" dirty="0" smtClean="0"/>
              <a:t>, приказа)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9430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1028"/>
          <p:cNvSpPr txBox="1">
            <a:spLocks/>
          </p:cNvSpPr>
          <p:nvPr/>
        </p:nvSpPr>
        <p:spPr>
          <a:xfrm>
            <a:off x="1604515" y="1345855"/>
            <a:ext cx="9480430" cy="82010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dirty="0" smtClean="0"/>
              <a:t>Подписант акта сдачи-приемки выполненных работ со стороны Заказчика</a:t>
            </a:r>
            <a:endParaRPr lang="ru-RU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2385" y="4013423"/>
            <a:ext cx="6754483" cy="120032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2385" y="2374506"/>
            <a:ext cx="6754483" cy="107721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84671" y="2374506"/>
            <a:ext cx="4175185" cy="147732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Если договор на искусственное воспроизводство водных биоресурсов заключен с Нижнеобским территориальным управлением Федерального агентства по рыболовству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84671" y="4013423"/>
            <a:ext cx="4175185" cy="120032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/>
              <a:t>Если договор на искусственное воспроизводство водных биоресурсов заключен с </a:t>
            </a:r>
            <a:r>
              <a:rPr lang="ru-RU" dirty="0" smtClean="0"/>
              <a:t>Федеральным агентством </a:t>
            </a:r>
            <a:r>
              <a:rPr lang="ru-RU" dirty="0"/>
              <a:t>по </a:t>
            </a:r>
            <a:r>
              <a:rPr lang="ru-RU" dirty="0" smtClean="0"/>
              <a:t>рыболовству</a:t>
            </a:r>
            <a:endParaRPr lang="ru-RU" dirty="0"/>
          </a:p>
        </p:txBody>
      </p:sp>
      <p:sp>
        <p:nvSpPr>
          <p:cNvPr id="13" name="Стрелка вниз 12"/>
          <p:cNvSpPr/>
          <p:nvPr/>
        </p:nvSpPr>
        <p:spPr>
          <a:xfrm rot="16200000">
            <a:off x="4326146" y="2861905"/>
            <a:ext cx="267419" cy="439947"/>
          </a:xfrm>
          <a:prstGeom prst="down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 rot="16200000">
            <a:off x="4326146" y="4739587"/>
            <a:ext cx="267419" cy="439947"/>
          </a:xfrm>
          <a:prstGeom prst="down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7444593" y="5533217"/>
            <a:ext cx="3942275" cy="116955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400" dirty="0" smtClean="0"/>
              <a:t>Реквизиты Доверенности можно уточнить</a:t>
            </a:r>
            <a:br>
              <a:rPr lang="ru-RU" sz="1400" dirty="0" smtClean="0"/>
            </a:br>
            <a:r>
              <a:rPr lang="ru-RU" sz="1400" dirty="0" smtClean="0"/>
              <a:t>в отделе контроля за воспроизводством водных биоресурсов и регулирования рыболовства Нижнеобского территориального управления Федерального агентства по рыболовству</a:t>
            </a:r>
          </a:p>
        </p:txBody>
      </p:sp>
      <p:sp>
        <p:nvSpPr>
          <p:cNvPr id="10" name="Стрелка вниз 9"/>
          <p:cNvSpPr/>
          <p:nvPr/>
        </p:nvSpPr>
        <p:spPr>
          <a:xfrm>
            <a:off x="9282019" y="5213752"/>
            <a:ext cx="267419" cy="319465"/>
          </a:xfrm>
          <a:prstGeom prst="down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35786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0865" y="1955658"/>
            <a:ext cx="5628906" cy="119905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0866" y="4797866"/>
            <a:ext cx="5628902" cy="124491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0865" y="3338460"/>
            <a:ext cx="5628903" cy="124049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Объект 1028"/>
          <p:cNvSpPr txBox="1">
            <a:spLocks/>
          </p:cNvSpPr>
          <p:nvPr/>
        </p:nvSpPr>
        <p:spPr>
          <a:xfrm>
            <a:off x="1190447" y="1224951"/>
            <a:ext cx="9480430" cy="56934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dirty="0" smtClean="0"/>
              <a:t>Дата выпуска водных биологических ресурсов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284673" y="1955660"/>
            <a:ext cx="5188788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Выпуск водных биологических ресурсов проходил </a:t>
            </a:r>
            <a:br>
              <a:rPr lang="ru-RU" dirty="0" smtClean="0"/>
            </a:br>
            <a:r>
              <a:rPr lang="ru-RU" dirty="0" smtClean="0"/>
              <a:t>в один день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84671" y="4797866"/>
            <a:ext cx="5188791" cy="175432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Выпуск водных биологических ресурсов проходил в течение периода времени. Обычно указывается при бонитировочным методе, начиная с момента выпуска водных биологических ресурсов до момента подтверждения, что все водные биологические ресурсы выпущены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84672" y="3338461"/>
            <a:ext cx="5188790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Выпуск водных биологических ресурсов проходил </a:t>
            </a:r>
            <a:br>
              <a:rPr lang="ru-RU" dirty="0" smtClean="0"/>
            </a:br>
            <a:r>
              <a:rPr lang="ru-RU" dirty="0" smtClean="0"/>
              <a:t>в разные дни</a:t>
            </a:r>
          </a:p>
        </p:txBody>
      </p:sp>
      <p:sp>
        <p:nvSpPr>
          <p:cNvPr id="12" name="Стрелка вниз 11"/>
          <p:cNvSpPr/>
          <p:nvPr/>
        </p:nvSpPr>
        <p:spPr>
          <a:xfrm rot="16200000">
            <a:off x="5509324" y="2382017"/>
            <a:ext cx="267419" cy="439947"/>
          </a:xfrm>
          <a:prstGeom prst="down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 rot="16200000">
            <a:off x="5509323" y="3764818"/>
            <a:ext cx="267419" cy="439947"/>
          </a:xfrm>
          <a:prstGeom prst="down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 rot="16200000">
            <a:off x="5509322" y="5455055"/>
            <a:ext cx="267419" cy="439947"/>
          </a:xfrm>
          <a:prstGeom prst="down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42188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5723" y="3004535"/>
            <a:ext cx="7029181" cy="112466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5724" y="4694962"/>
            <a:ext cx="7029180" cy="74347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Объект 1028"/>
          <p:cNvSpPr txBox="1">
            <a:spLocks/>
          </p:cNvSpPr>
          <p:nvPr/>
        </p:nvSpPr>
        <p:spPr>
          <a:xfrm>
            <a:off x="836763" y="1777042"/>
            <a:ext cx="10118786" cy="80225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dirty="0" smtClean="0"/>
              <a:t>Реквизиты договора на выполнение работ по искусственному воспроизводству водных биоресурсов в целях: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52092" y="3004535"/>
            <a:ext cx="3528202" cy="92333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/>
              <a:t>к</a:t>
            </a:r>
            <a:r>
              <a:rPr lang="ru-RU" dirty="0" smtClean="0"/>
              <a:t>омпенсации ущерба, причиненного водным биоресурсам и среде их обитания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552093" y="4698179"/>
            <a:ext cx="3528202" cy="120032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/>
              <a:t>о</a:t>
            </a:r>
            <a:r>
              <a:rPr lang="ru-RU" dirty="0" smtClean="0"/>
              <a:t>существления искусственного воспроизводства водных биоресурсов за счет собственных средств</a:t>
            </a:r>
            <a:endParaRPr lang="ru-RU" dirty="0"/>
          </a:p>
        </p:txBody>
      </p:sp>
      <p:sp>
        <p:nvSpPr>
          <p:cNvPr id="9" name="Стрелка вниз 8"/>
          <p:cNvSpPr/>
          <p:nvPr/>
        </p:nvSpPr>
        <p:spPr>
          <a:xfrm rot="16200000">
            <a:off x="4034207" y="3213188"/>
            <a:ext cx="267419" cy="439947"/>
          </a:xfrm>
          <a:prstGeom prst="down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 rot="16200000">
            <a:off x="4034206" y="4780161"/>
            <a:ext cx="267419" cy="439947"/>
          </a:xfrm>
          <a:prstGeom prst="down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423195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490</TotalTime>
  <Words>660</Words>
  <Application>Microsoft Office PowerPoint</Application>
  <PresentationFormat>Произвольный</PresentationFormat>
  <Paragraphs>40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ПОЯСНЕНИЯ ПО ЗАПОЛНЕНИЮ АКТА СДАЧИ-ПРИЕМКИ ВЫПОЛНЕННЫХ РАБОТ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Марина Маркасьян</dc:creator>
  <cp:lastModifiedBy>Васильева Екатерина Сергеевна</cp:lastModifiedBy>
  <cp:revision>48</cp:revision>
  <dcterms:created xsi:type="dcterms:W3CDTF">2023-02-11T07:57:32Z</dcterms:created>
  <dcterms:modified xsi:type="dcterms:W3CDTF">2023-04-11T06:18:48Z</dcterms:modified>
</cp:coreProperties>
</file>