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6" r:id="rId12"/>
    <p:sldId id="284" r:id="rId13"/>
    <p:sldId id="287" r:id="rId14"/>
    <p:sldId id="263" r:id="rId15"/>
    <p:sldId id="262" r:id="rId16"/>
    <p:sldId id="264" r:id="rId17"/>
  </p:sldIdLst>
  <p:sldSz cx="12192000" cy="6858000"/>
  <p:notesSz cx="6797675" cy="9929813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97B1"/>
    <a:srgbClr val="466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>
      <p:cViewPr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AB7F1-9DB1-4C33-8A45-A45640C07125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B0230-19AA-4F36-BBA9-2BDE303E1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860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FF25D-0EB7-420C-8EB2-9B67212FE90D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95236-1D75-472F-BBDE-C429B14BE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334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текст, вешалка, лампа, векторная граф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0F558159-12CC-636A-B792-E4EBD16F42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23CC98-C3A6-E950-D2D3-0EC9C4F91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2181" y="1122363"/>
            <a:ext cx="10086109" cy="2387600"/>
          </a:xfrm>
        </p:spPr>
        <p:txBody>
          <a:bodyPr anchor="b">
            <a:normAutofit/>
          </a:bodyPr>
          <a:lstStyle>
            <a:lvl1pPr algn="ctr">
              <a:defRPr sz="7200" b="1"/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B28AD64-502D-1A66-A6DF-C94D88D8D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181" y="3602038"/>
            <a:ext cx="10086109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466F8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96CEA51-FD97-BC97-271A-84471772D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t>11.09.2023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B0808E5-B408-E027-89DA-7BEF7744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95C4EFD-353C-9557-83F4-BB375913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09426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5CE3AF-915D-7F7C-1F46-232EA572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DC17D87-C6EE-A6CA-F0C9-B234941F3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799FA61-8E70-33DA-298B-9520D0C4F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t>11.09.2023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C14BE0B-3AEB-58CE-C766-AE833EF08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0AAF53B-AFDF-AA28-0A2A-263AF1667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0030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1752C52-C95F-E025-D8DB-9648B13CAD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AED4AC1-2B4A-E82B-EA27-5A9A3109F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8E9098C-94D9-EE4B-CBE8-122906BC9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t>11.09.2023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8FA2A01-705D-994C-8EE6-13C217DE2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81AEC40-BCA5-6754-727F-A433B3C9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8385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35A8B7-4E30-6ACC-F31D-DF4485F1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0C019B5-2824-9901-D5DA-6910D6B83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3ACC1BE-F97D-64C7-2634-15ADD3CD2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t>11.09.2023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877FC68-B75F-6860-ACAA-41B750B07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999BE66-B5BE-2CFF-21C6-AE5C2E213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30455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661E3A-50EC-FCCE-8CAB-A455237F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B5FBFE2-2C14-0FDB-FA46-01A5E5A55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57FF3AB-547D-9C41-1356-E38B8C01F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t>11.09.2023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06E4CC6-8DB4-F67E-10FF-3AB0F8CF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30A6EA4-21EE-59A5-7C6B-2FD52FEBF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89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9E9CBB-ED9D-F516-0701-BCE0E509D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A13EBBD-6B98-7644-3A90-0C62EF19F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E970D5F-60D6-0F7F-6922-74325B1A5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25D9E6E-4BDA-0299-C546-1A195BED1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t>11.09.2023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86C2084-3520-2341-31CD-419C52468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E4B1F19-EC94-573C-8E3D-8EF7F6877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2508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0B461B-408B-9DC3-B8CD-880C28C49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FA92494-6FFF-69D5-13F6-4BD1BFA11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A65975E-F327-C7A4-6E72-E9D98799B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46B474C-B76C-F92D-E6BC-F5F1A00AA8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3AD327E-9243-5CC6-2D52-1B66C34289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DDA96B3-0E84-3218-B845-C4D731897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t>11.09.2023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A5355A0-85F1-77DE-972B-383021BBE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AAC1579-66CF-3BED-3EEF-42498DBE2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4870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E8DD77-8C21-9C59-7009-26353637D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348DD61-06D0-45B2-C21F-41928F124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t>11.09.2023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ECEBA6C-507B-8EB7-901B-74A04F53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85E2274-DB90-75DA-1628-23F38840E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010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4C919BB-1B40-A963-4C3D-7815E2EF6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t>11.09.2023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373C9C7-0B4B-E862-5058-00C5AB73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513C4EF-F317-BDB3-B32F-B791BF042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5404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7C6C11-80FB-1693-D39B-1B41292C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9BAAC6-3F5B-EDB6-1DDA-C946702AF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5AC7EF8-474E-9A5F-9140-4FF2CC605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7C88D75-C1CF-A3E1-8489-D9CE30FAA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t>11.09.2023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9E23BA9-C0B8-592F-535F-ED679CDD4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B42AE91-46D7-B3EB-B3DD-EE7D0668E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70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44E61D-473A-5A88-AB7E-A4D731C84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9F59467-E984-F792-D51E-956D5B58B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81646EF-5FE9-6899-BF66-B1D0E4086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3EA2E40-7D1E-5D5A-6D75-FF9CFD4A5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t>11.09.2023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1E64D46-361E-A89C-4A8B-2C5374C3C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792A4DD-2897-2131-DE71-9ECB9AA9D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27880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E7900A5-ABF7-1EF0-A50D-EECBDE3546C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4A7245-B35D-9689-9B76-36BAEA7CC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27" y="173469"/>
            <a:ext cx="10515600" cy="540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68F38FE-181F-4CB0-92A0-67F1B4FCD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CF08460-893B-F56D-678C-168A558DAC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72E9D-0DA1-462D-ADB3-D4E8934D88E0}" type="datetimeFigureOut">
              <a:rPr lang="x-none" smtClean="0"/>
              <a:t>11.09.2023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C281E1-8B1C-DED6-BF4D-5399D7C12E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4A7FEC4-5E77-D2D7-D114-6AC10392E8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A7DC2-A2E3-4F5B-BB48-E72879F28D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011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091A63-6CAA-EED9-EB43-2C34CAA33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1818" y="2295556"/>
            <a:ext cx="9888833" cy="2302323"/>
          </a:xfrm>
        </p:spPr>
        <p:txBody>
          <a:bodyPr anchor="ctr">
            <a:noAutofit/>
          </a:bodyPr>
          <a:lstStyle/>
          <a:p>
            <a:r>
              <a:rPr lang="ru-RU" sz="4800" dirty="0" smtClean="0"/>
              <a:t>ПОЯСНЕНИЯ ПО ЗАПОЛНЕНИЮ </a:t>
            </a:r>
            <a:br>
              <a:rPr lang="ru-RU" sz="4800" dirty="0" smtClean="0"/>
            </a:br>
            <a:r>
              <a:rPr lang="ru-RU" sz="4800" dirty="0" smtClean="0"/>
              <a:t>актов выпуска водных биологических ресурсов в водные объекты рыбохозяйственного значения</a:t>
            </a:r>
            <a:endParaRPr lang="x-none" sz="4800" dirty="0"/>
          </a:p>
        </p:txBody>
      </p:sp>
    </p:spTree>
    <p:extLst>
      <p:ext uri="{BB962C8B-B14F-4D97-AF65-F5344CB8AC3E}">
        <p14:creationId xmlns:p14="http://schemas.microsoft.com/office/powerpoint/2010/main" val="317191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200" y="2549554"/>
            <a:ext cx="6531613" cy="2816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1028"/>
          <p:cNvSpPr>
            <a:spLocks noGrp="1"/>
          </p:cNvSpPr>
          <p:nvPr>
            <p:ph idx="1"/>
          </p:nvPr>
        </p:nvSpPr>
        <p:spPr>
          <a:xfrm>
            <a:off x="692837" y="1519157"/>
            <a:ext cx="10806326" cy="67195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dirty="0" smtClean="0"/>
              <a:t>Сведения об источнике получения молоди (личинок)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98741" y="2549554"/>
            <a:ext cx="3985402" cy="2031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Если Исполнитель работ использует собственное ремонтно-маточное стадо, то указывается его реестровый номер, а также реквизиты документа, подтверждающего генетическую принадлежность ремонтно-маточного стада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 rot="16200000">
            <a:off x="4699590" y="2796695"/>
            <a:ext cx="267419" cy="439947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582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877" y="1799147"/>
            <a:ext cx="6629081" cy="42652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1028"/>
          <p:cNvSpPr>
            <a:spLocks noGrp="1"/>
          </p:cNvSpPr>
          <p:nvPr>
            <p:ph idx="1"/>
          </p:nvPr>
        </p:nvSpPr>
        <p:spPr>
          <a:xfrm>
            <a:off x="692837" y="880803"/>
            <a:ext cx="10806326" cy="67195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dirty="0" smtClean="0"/>
              <a:t>Сведения об источнике получения молоди (личинок)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98741" y="1821161"/>
            <a:ext cx="3985402" cy="25853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Если Исполнитель работ получил выпускаемую молодь в случае отлова производителей, то указываются </a:t>
            </a:r>
            <a:r>
              <a:rPr lang="ru-RU" dirty="0" smtClean="0"/>
              <a:t>дата </a:t>
            </a:r>
            <a:r>
              <a:rPr lang="ru-RU" dirty="0"/>
              <a:t>и номер приказа </a:t>
            </a:r>
            <a:r>
              <a:rPr lang="ru-RU" dirty="0" smtClean="0"/>
              <a:t>о </a:t>
            </a:r>
            <a:r>
              <a:rPr lang="ru-RU" dirty="0"/>
              <a:t>предоставлении водных биоресурсов в </a:t>
            </a:r>
            <a:r>
              <a:rPr lang="ru-RU" dirty="0" smtClean="0"/>
              <a:t>пользование, </a:t>
            </a:r>
          </a:p>
          <a:p>
            <a:r>
              <a:rPr lang="ru-RU" dirty="0" smtClean="0"/>
              <a:t>а </a:t>
            </a:r>
            <a:r>
              <a:rPr lang="ru-RU" dirty="0"/>
              <a:t>также номер </a:t>
            </a:r>
            <a:r>
              <a:rPr lang="ru-RU" dirty="0" smtClean="0"/>
              <a:t>и </a:t>
            </a:r>
            <a:r>
              <a:rPr lang="ru-RU" dirty="0"/>
              <a:t>дата разрешения (разрешений) на добычу (вылов) водных биоресурсов)</a:t>
            </a:r>
          </a:p>
          <a:p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 rot="16200000">
            <a:off x="4685396" y="2053521"/>
            <a:ext cx="267419" cy="439947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072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376" y="2915415"/>
            <a:ext cx="6553297" cy="3626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376" y="1536491"/>
            <a:ext cx="6553297" cy="1223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1028"/>
          <p:cNvSpPr>
            <a:spLocks noGrp="1"/>
          </p:cNvSpPr>
          <p:nvPr>
            <p:ph idx="1"/>
          </p:nvPr>
        </p:nvSpPr>
        <p:spPr>
          <a:xfrm>
            <a:off x="692837" y="729384"/>
            <a:ext cx="10806326" cy="67195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dirty="0" smtClean="0"/>
              <a:t>Сведения об источнике получения молоди (личинок)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98740" y="1539456"/>
            <a:ext cx="4080293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Если Исполнитель работ </a:t>
            </a:r>
            <a:r>
              <a:rPr lang="ru-RU" dirty="0" smtClean="0"/>
              <a:t>закупил выпускаемые водные биоресурсы, </a:t>
            </a:r>
            <a:br>
              <a:rPr lang="ru-RU" dirty="0" smtClean="0"/>
            </a:br>
            <a:r>
              <a:rPr lang="ru-RU" dirty="0" smtClean="0"/>
              <a:t>то указывается наименование и ИНН организации, у которой закуплена молодь, а также реквизиты договора, по которому закуплена молодь.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98740" y="3713001"/>
            <a:ext cx="4080293" cy="2031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Если организация, у которой закуплена молодь, использовала </a:t>
            </a:r>
            <a:r>
              <a:rPr lang="ru-RU" b="1" dirty="0" smtClean="0"/>
              <a:t>собственное </a:t>
            </a:r>
            <a:r>
              <a:rPr lang="ru-RU" dirty="0" smtClean="0"/>
              <a:t>ремонтно-маточное стадо </a:t>
            </a:r>
            <a:r>
              <a:rPr lang="ru-RU" dirty="0"/>
              <a:t>или </a:t>
            </a:r>
            <a:r>
              <a:rPr lang="ru-RU" dirty="0" smtClean="0"/>
              <a:t>получила </a:t>
            </a:r>
            <a:r>
              <a:rPr lang="ru-RU" dirty="0"/>
              <a:t>выпускаемую молодь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случае отлова </a:t>
            </a:r>
            <a:r>
              <a:rPr lang="ru-RU" dirty="0" smtClean="0"/>
              <a:t>производителей, </a:t>
            </a:r>
            <a:br>
              <a:rPr lang="ru-RU" dirty="0" smtClean="0"/>
            </a:br>
            <a:r>
              <a:rPr lang="ru-RU" dirty="0" smtClean="0"/>
              <a:t>то данные указываются в следующей позиции акта выпуска: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4685395" y="2930323"/>
            <a:ext cx="267419" cy="439947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6200000">
            <a:off x="4663642" y="5337779"/>
            <a:ext cx="267419" cy="439947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506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1028"/>
          <p:cNvSpPr>
            <a:spLocks noGrp="1"/>
          </p:cNvSpPr>
          <p:nvPr>
            <p:ph idx="1"/>
          </p:nvPr>
        </p:nvSpPr>
        <p:spPr>
          <a:xfrm>
            <a:off x="1147312" y="729385"/>
            <a:ext cx="9868620" cy="67195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dirty="0" smtClean="0"/>
              <a:t>Сведения об источнике получения молоди (личинок)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31982" y="2932263"/>
            <a:ext cx="3642475" cy="28623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Если организация, у которой закуплена молодь, </a:t>
            </a:r>
            <a:r>
              <a:rPr lang="ru-RU" b="1" dirty="0" smtClean="0"/>
              <a:t>закупила молодь у другой организации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smtClean="0"/>
              <a:t>а та в свою очередь использовала собственное</a:t>
            </a:r>
            <a:r>
              <a:rPr lang="ru-RU" b="1" dirty="0" smtClean="0"/>
              <a:t> </a:t>
            </a:r>
            <a:r>
              <a:rPr lang="ru-RU" dirty="0" smtClean="0"/>
              <a:t>ремонтно-маточное стадо </a:t>
            </a:r>
            <a:r>
              <a:rPr lang="ru-RU" dirty="0"/>
              <a:t>или </a:t>
            </a:r>
            <a:r>
              <a:rPr lang="ru-RU" dirty="0" smtClean="0"/>
              <a:t>получила </a:t>
            </a:r>
            <a:r>
              <a:rPr lang="ru-RU" dirty="0"/>
              <a:t>выпускаемую молодь </a:t>
            </a:r>
            <a:r>
              <a:rPr lang="ru-RU" dirty="0" smtClean="0"/>
              <a:t>в </a:t>
            </a:r>
            <a:r>
              <a:rPr lang="ru-RU" dirty="0"/>
              <a:t>случае отлова </a:t>
            </a:r>
            <a:r>
              <a:rPr lang="ru-RU" dirty="0" smtClean="0"/>
              <a:t>производителей, то данные указываются в следующей позиции акта выпуска:</a:t>
            </a:r>
            <a:endParaRPr lang="ru-RU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387" y="1534784"/>
            <a:ext cx="5598545" cy="10561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267" y="2719571"/>
            <a:ext cx="5572665" cy="4018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трелка вниз 10"/>
          <p:cNvSpPr/>
          <p:nvPr/>
        </p:nvSpPr>
        <p:spPr>
          <a:xfrm rot="16200000">
            <a:off x="5132717" y="4817146"/>
            <a:ext cx="267419" cy="681485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446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028"/>
          <p:cNvSpPr txBox="1">
            <a:spLocks/>
          </p:cNvSpPr>
          <p:nvPr/>
        </p:nvSpPr>
        <p:spPr>
          <a:xfrm>
            <a:off x="966158" y="2553408"/>
            <a:ext cx="10127411" cy="16217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Учет выпуска водных биоресурсов осуществляется в присутствии </a:t>
            </a:r>
            <a:r>
              <a:rPr lang="ru-RU" b="1" dirty="0" smtClean="0"/>
              <a:t>не менее 3 членов комиссии </a:t>
            </a:r>
            <a:r>
              <a:rPr lang="ru-RU" dirty="0" smtClean="0"/>
              <a:t>по учету молоди рыб </a:t>
            </a:r>
            <a:r>
              <a:rPr lang="ru-RU" b="1" dirty="0" smtClean="0"/>
              <a:t>и уполномоченным лицом</a:t>
            </a:r>
            <a:r>
              <a:rPr lang="ru-RU" dirty="0" smtClean="0"/>
              <a:t> из числа сотрудников </a:t>
            </a:r>
            <a:r>
              <a:rPr lang="ru-RU" b="1" dirty="0" smtClean="0"/>
              <a:t>рыбоводного хозяйства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7690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92628" y="2113156"/>
            <a:ext cx="3901478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Подписантом является генеральный директор/директор/ (индивидуальный предприниматель) и т.д., действующий на основании Устава (свидетельства о регистрации ОГРНИП)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92085" y="4074552"/>
            <a:ext cx="3902021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Подписантом является уполномоченное лицо, действующее на основании доверенности (приказа). </a:t>
            </a:r>
            <a:endParaRPr lang="ru-RU" b="1" dirty="0"/>
          </a:p>
        </p:txBody>
      </p:sp>
      <p:sp>
        <p:nvSpPr>
          <p:cNvPr id="10" name="Объект 1028"/>
          <p:cNvSpPr txBox="1">
            <a:spLocks/>
          </p:cNvSpPr>
          <p:nvPr/>
        </p:nvSpPr>
        <p:spPr>
          <a:xfrm>
            <a:off x="692628" y="966159"/>
            <a:ext cx="10806745" cy="8798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Подписант акта выпуска водных биоресурсов</a:t>
            </a:r>
            <a:r>
              <a:rPr lang="en-US" dirty="0"/>
              <a:t> </a:t>
            </a:r>
            <a:r>
              <a:rPr lang="ru-RU" dirty="0" smtClean="0"/>
              <a:t>со стороны </a:t>
            </a:r>
            <a:r>
              <a:rPr lang="ru-RU" dirty="0"/>
              <a:t>И</a:t>
            </a:r>
            <a:r>
              <a:rPr lang="ru-RU" dirty="0" smtClean="0"/>
              <a:t>сполнителя договора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277821" y="6145291"/>
            <a:ext cx="458925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Необходимо приложить копию подтверждающего документа (</a:t>
            </a:r>
            <a:r>
              <a:rPr lang="ru-RU" sz="1400" dirty="0" smtClean="0"/>
              <a:t>доверенности/приказа</a:t>
            </a:r>
            <a:r>
              <a:rPr lang="ru-RU" sz="1400" dirty="0"/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85318" y="6052958"/>
            <a:ext cx="336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549" y="2113156"/>
            <a:ext cx="3486150" cy="1666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052" y="4074552"/>
            <a:ext cx="3486150" cy="182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трелка вниз 10"/>
          <p:cNvSpPr/>
          <p:nvPr/>
        </p:nvSpPr>
        <p:spPr>
          <a:xfrm rot="16200000">
            <a:off x="4734641" y="2229682"/>
            <a:ext cx="267419" cy="735403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4737429" y="4184128"/>
            <a:ext cx="267419" cy="74097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39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71985" y="1907270"/>
            <a:ext cx="5157879" cy="28623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Состав комиссии </a:t>
            </a:r>
            <a:r>
              <a:rPr lang="ru-RU" dirty="0"/>
              <a:t>по контролю </a:t>
            </a:r>
            <a:br>
              <a:rPr lang="ru-RU" dirty="0"/>
            </a:br>
            <a:r>
              <a:rPr lang="ru-RU" dirty="0"/>
              <a:t>за выполнением работ по искусственному воспроизводству водных биологических ресурсов, </a:t>
            </a:r>
            <a:r>
              <a:rPr lang="ru-RU" b="1" dirty="0"/>
              <a:t>утвержден приказом Росрыболовства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от 16.04.2021 № 219 «Об утверждении состава Комиссии Нижнеобского территориального управления Росрыболовства, осуществляющей контроль за выполнением работ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/>
              <a:t>искусственному воспроизводству водных биологических ресурсов»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890" y="1014233"/>
            <a:ext cx="3514725" cy="5381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низ 3"/>
          <p:cNvSpPr/>
          <p:nvPr/>
        </p:nvSpPr>
        <p:spPr>
          <a:xfrm rot="16200000">
            <a:off x="5956628" y="3154579"/>
            <a:ext cx="267419" cy="367701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69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1028"/>
          <p:cNvSpPr txBox="1">
            <a:spLocks/>
          </p:cNvSpPr>
          <p:nvPr/>
        </p:nvSpPr>
        <p:spPr>
          <a:xfrm>
            <a:off x="1708031" y="1604512"/>
            <a:ext cx="9506310" cy="38215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dirty="0" smtClean="0"/>
              <a:t>Результатами выполнения работ по искусственному воспроизводству водных биоресурсов является </a:t>
            </a:r>
            <a:r>
              <a:rPr lang="ru-RU" sz="2400" b="1" dirty="0" smtClean="0"/>
              <a:t>выпуск</a:t>
            </a:r>
            <a:r>
              <a:rPr lang="ru-RU" sz="2400" dirty="0" smtClean="0"/>
              <a:t> юридическим лицом (индивидуальным предпринимателем) водных биоресурсов в водный объект рыбохозяйственного значения, который </a:t>
            </a:r>
            <a:r>
              <a:rPr lang="ru-RU" sz="2400" b="1" dirty="0" smtClean="0"/>
              <a:t>подтверждается актом выпуска</a:t>
            </a:r>
            <a:r>
              <a:rPr lang="ru-RU" sz="2400" dirty="0" smtClean="0"/>
              <a:t>, </a:t>
            </a:r>
            <a:r>
              <a:rPr lang="ru-RU" sz="2400" b="1" dirty="0" smtClean="0"/>
              <a:t>подписанным членами комиссии и юридическим лицом (индивидуальном предпринимателем</a:t>
            </a:r>
            <a:r>
              <a:rPr lang="ru-RU" sz="2400" dirty="0" smtClean="0"/>
              <a:t>), осуществляющим выпуск водных биоресурсов, </a:t>
            </a:r>
            <a:r>
              <a:rPr lang="ru-RU" sz="2400" b="1" dirty="0" smtClean="0"/>
              <a:t>форма которого устанавливается Министерством сельского хозяйства </a:t>
            </a:r>
            <a:r>
              <a:rPr lang="ru-RU" sz="2400" b="1" dirty="0"/>
              <a:t>РФ</a:t>
            </a:r>
            <a:r>
              <a:rPr lang="ru-RU" sz="2400" dirty="0"/>
              <a:t> (Приказ Минсельхоза России от 02.09.2019 </a:t>
            </a:r>
            <a:r>
              <a:rPr lang="ru-RU" sz="2400" dirty="0" smtClean="0"/>
              <a:t>№ 518 «Об </a:t>
            </a:r>
            <a:r>
              <a:rPr lang="ru-RU" sz="2400" dirty="0"/>
              <a:t>утверждении формы акта выпуска водных биологических ресурсов в водные объекты рыбохозяйственного </a:t>
            </a:r>
            <a:r>
              <a:rPr lang="ru-RU" sz="2400" dirty="0" smtClean="0"/>
              <a:t>значения»*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36914" y="2656934"/>
            <a:ext cx="8554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!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1623" y="5865961"/>
            <a:ext cx="5132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*п. 9 Правил организации искусственного воспроизводства водных биологических ресурсов, утверждённых </a:t>
            </a:r>
            <a:r>
              <a:rPr lang="ru-RU" sz="1200" dirty="0"/>
              <a:t>П</a:t>
            </a:r>
            <a:r>
              <a:rPr lang="ru-RU" sz="1200" dirty="0" smtClean="0"/>
              <a:t>остановлением Правительства РФ от 12.02.2014 № 99 «Об утверждении правил организации искусственного воспроизводства водных биологических ресурсов»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14130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666" y="1941363"/>
            <a:ext cx="6206270" cy="2927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/>
          <p:cNvSpPr txBox="1"/>
          <p:nvPr/>
        </p:nvSpPr>
        <p:spPr>
          <a:xfrm>
            <a:off x="327804" y="1949569"/>
            <a:ext cx="4804913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Дата акта выпуска (непосредственно заполняется  </a:t>
            </a:r>
            <a:br>
              <a:rPr lang="ru-RU" sz="1600" dirty="0" smtClean="0"/>
            </a:br>
            <a:r>
              <a:rPr lang="ru-RU" sz="1600" dirty="0" smtClean="0"/>
              <a:t>в день выпуска водных биоресурсов) </a:t>
            </a:r>
            <a:endParaRPr lang="ru-RU" sz="1600" dirty="0"/>
          </a:p>
        </p:txBody>
      </p:sp>
      <p:sp>
        <p:nvSpPr>
          <p:cNvPr id="4" name="Объект 1028"/>
          <p:cNvSpPr txBox="1">
            <a:spLocks/>
          </p:cNvSpPr>
          <p:nvPr/>
        </p:nvSpPr>
        <p:spPr>
          <a:xfrm>
            <a:off x="327804" y="733247"/>
            <a:ext cx="11473132" cy="9230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Акт выпуска водных биологических ресурсов в водные объекты рыбохозяйственного значения должен содержать следующие сведения:</a:t>
            </a:r>
            <a:endParaRPr lang="ru-RU" dirty="0"/>
          </a:p>
        </p:txBody>
      </p:sp>
      <p:sp>
        <p:nvSpPr>
          <p:cNvPr id="5" name="TextBox 3"/>
          <p:cNvSpPr txBox="1"/>
          <p:nvPr/>
        </p:nvSpPr>
        <p:spPr>
          <a:xfrm>
            <a:off x="327804" y="2742190"/>
            <a:ext cx="48049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Номер акта выпуска (единственный акт выпуска </a:t>
            </a:r>
            <a:br>
              <a:rPr lang="ru-RU" sz="1600" dirty="0" smtClean="0"/>
            </a:br>
            <a:r>
              <a:rPr lang="ru-RU" sz="1600" dirty="0" smtClean="0"/>
              <a:t>не нумеруется «б/н», несколько актов выпуска должны быть пронумерованы) </a:t>
            </a:r>
            <a:endParaRPr lang="ru-RU" sz="1600" dirty="0"/>
          </a:p>
        </p:txBody>
      </p:sp>
      <p:sp>
        <p:nvSpPr>
          <p:cNvPr id="6" name="TextBox 3"/>
          <p:cNvSpPr txBox="1"/>
          <p:nvPr/>
        </p:nvSpPr>
        <p:spPr>
          <a:xfrm>
            <a:off x="327804" y="3813936"/>
            <a:ext cx="4804913" cy="25545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Сведения о заказчике:</a:t>
            </a:r>
          </a:p>
          <a:p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Если </a:t>
            </a:r>
            <a:r>
              <a:rPr lang="ru-RU" sz="1600" dirty="0"/>
              <a:t>договор на искусственное воспроизводство водных </a:t>
            </a:r>
            <a:r>
              <a:rPr lang="ru-RU" sz="1600" dirty="0" smtClean="0"/>
              <a:t>биоресурсов </a:t>
            </a:r>
            <a:r>
              <a:rPr lang="ru-RU" sz="1600" dirty="0"/>
              <a:t>заключен с Нижнеобским территориальным управлением Федерального агентства по </a:t>
            </a:r>
            <a:r>
              <a:rPr lang="ru-RU" sz="1600" dirty="0" smtClean="0"/>
              <a:t>рыболовству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Если договор на искусственное воспроизводство водных биоресурсов заключен с Федеральным агентством по рыболовству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666" y="5162011"/>
            <a:ext cx="6206270" cy="782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>
            <a:stCxn id="3" idx="3"/>
          </p:cNvCxnSpPr>
          <p:nvPr/>
        </p:nvCxnSpPr>
        <p:spPr>
          <a:xfrm>
            <a:off x="5132717" y="2241957"/>
            <a:ext cx="2475781" cy="62201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3"/>
          </p:cNvCxnSpPr>
          <p:nvPr/>
        </p:nvCxnSpPr>
        <p:spPr>
          <a:xfrm flipV="1">
            <a:off x="5132717" y="2993366"/>
            <a:ext cx="4321834" cy="16432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132717" y="4157932"/>
            <a:ext cx="2096219" cy="71075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132717" y="5339751"/>
            <a:ext cx="2096219" cy="7936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72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665" y="2398087"/>
            <a:ext cx="7258050" cy="68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665" y="5233965"/>
            <a:ext cx="7258050" cy="6999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665" y="3810355"/>
            <a:ext cx="7258050" cy="437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1028"/>
          <p:cNvSpPr>
            <a:spLocks noGrp="1"/>
          </p:cNvSpPr>
          <p:nvPr>
            <p:ph idx="1"/>
          </p:nvPr>
        </p:nvSpPr>
        <p:spPr>
          <a:xfrm>
            <a:off x="519023" y="691020"/>
            <a:ext cx="11153955" cy="12853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/>
              <a:t>Сведения о юридическом лице (индивидуальном предпринимателе), осуществившем мероприятие по искусственному воспроизводству водных биологических ресурсов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4905" y="2279322"/>
            <a:ext cx="3597146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для юридического лица – </a:t>
            </a:r>
            <a:r>
              <a:rPr lang="ru-RU" dirty="0" smtClean="0"/>
              <a:t>наименование, ИНН/ОГРН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4905" y="3428863"/>
            <a:ext cx="3597147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для </a:t>
            </a:r>
            <a:r>
              <a:rPr lang="ru-RU" dirty="0" smtClean="0"/>
              <a:t>индивидуальных </a:t>
            </a:r>
            <a:r>
              <a:rPr lang="ru-RU" dirty="0"/>
              <a:t>предпринимателей – фамилия, имя, отчество, </a:t>
            </a:r>
            <a:r>
              <a:rPr lang="ru-RU" dirty="0" smtClean="0"/>
              <a:t>ИНН/ОГРНИП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4906" y="4845260"/>
            <a:ext cx="3597145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д</a:t>
            </a:r>
            <a:r>
              <a:rPr lang="ru-RU" dirty="0" smtClean="0"/>
              <a:t>ля юридического лица, в лице технического заказчика </a:t>
            </a:r>
            <a:r>
              <a:rPr lang="ru-RU" dirty="0"/>
              <a:t>-наименование, </a:t>
            </a:r>
            <a:r>
              <a:rPr lang="ru-RU" dirty="0" smtClean="0"/>
              <a:t>ИНН/ОГРН (Заказчика и Технического заказчика)</a:t>
            </a:r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4121574" y="2311823"/>
            <a:ext cx="267419" cy="439947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4121573" y="3675288"/>
            <a:ext cx="267419" cy="439947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4121574" y="5147701"/>
            <a:ext cx="267419" cy="439947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802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776" y="198408"/>
            <a:ext cx="5636591" cy="2291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776" y="4765286"/>
            <a:ext cx="5636591" cy="1996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232" y="2618549"/>
            <a:ext cx="5636591" cy="2023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68790" y="1333471"/>
            <a:ext cx="3597147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компенсации ущерба водным биоресурсам и среде их обитания</a:t>
            </a:r>
            <a:endParaRPr lang="ru-RU" dirty="0"/>
          </a:p>
        </p:txBody>
      </p:sp>
      <p:sp>
        <p:nvSpPr>
          <p:cNvPr id="8" name="Объект 1028"/>
          <p:cNvSpPr>
            <a:spLocks noGrp="1"/>
          </p:cNvSpPr>
          <p:nvPr>
            <p:ph idx="1"/>
          </p:nvPr>
        </p:nvSpPr>
        <p:spPr>
          <a:xfrm>
            <a:off x="465894" y="198408"/>
            <a:ext cx="5434573" cy="65288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dirty="0" smtClean="0"/>
              <a:t>Выпуск осуществлялся в целях: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368792" y="5440416"/>
            <a:ext cx="3597146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выполнения государственного задания (контракта)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368791" y="3268884"/>
            <a:ext cx="3597147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выполнения работ за счет собственных средств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 rot="16200000">
            <a:off x="5468221" y="909524"/>
            <a:ext cx="267419" cy="1494222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5468219" y="2844937"/>
            <a:ext cx="267419" cy="1494222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5468221" y="5016470"/>
            <a:ext cx="267419" cy="1494222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069675" y="1578997"/>
            <a:ext cx="155275" cy="15527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066799" y="3514410"/>
            <a:ext cx="155275" cy="15527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66798" y="5685944"/>
            <a:ext cx="155275" cy="15527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271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17" y="3265070"/>
            <a:ext cx="5525938" cy="711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48" y="3265070"/>
            <a:ext cx="5525939" cy="7144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36" y="5120459"/>
            <a:ext cx="4951563" cy="1036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305" y="5056669"/>
            <a:ext cx="4951563" cy="1164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бъект 1028"/>
          <p:cNvSpPr>
            <a:spLocks noGrp="1"/>
          </p:cNvSpPr>
          <p:nvPr>
            <p:ph idx="1"/>
          </p:nvPr>
        </p:nvSpPr>
        <p:spPr>
          <a:xfrm>
            <a:off x="1191883" y="802255"/>
            <a:ext cx="9808234" cy="8108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dirty="0" smtClean="0"/>
              <a:t>Наименование органа, актом которого утвержден План искусственного воспроизводства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13044" y="1942890"/>
            <a:ext cx="3597146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Если приказ утвержден Федеральным агентством</a:t>
            </a:r>
            <a:br>
              <a:rPr lang="ru-RU" dirty="0" smtClean="0"/>
            </a:br>
            <a:r>
              <a:rPr lang="ru-RU" dirty="0" smtClean="0"/>
              <a:t> по рыболовству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213513" y="1804391"/>
            <a:ext cx="3597146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Если приказ утвержден Нижнеобским территориальным управлением Федерального агентства по рыболовству</a:t>
            </a:r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2977907" y="2803585"/>
            <a:ext cx="267419" cy="461485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9012086" y="3004720"/>
            <a:ext cx="267419" cy="26035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809012" y="4245756"/>
            <a:ext cx="4573977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Реквизиты приказа указаны в преамбуле договора </a:t>
            </a:r>
            <a:br>
              <a:rPr lang="ru-RU" sz="1400" dirty="0" smtClean="0"/>
            </a:br>
            <a:r>
              <a:rPr lang="ru-RU" sz="1400" dirty="0" smtClean="0"/>
              <a:t>на искусственное воспроизводство водных биоресурсов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87925" y="3890513"/>
            <a:ext cx="1147313" cy="143198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8462513" y="3890513"/>
            <a:ext cx="1130061" cy="131121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244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1028"/>
          <p:cNvSpPr>
            <a:spLocks noGrp="1"/>
          </p:cNvSpPr>
          <p:nvPr>
            <p:ph idx="1"/>
          </p:nvPr>
        </p:nvSpPr>
        <p:spPr>
          <a:xfrm>
            <a:off x="2399615" y="1449238"/>
            <a:ext cx="7392770" cy="65288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dirty="0" smtClean="0"/>
              <a:t>Сведения о дате выпуска и месте выпуска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2522059"/>
            <a:ext cx="6838950" cy="1762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28168" y="4522187"/>
            <a:ext cx="4535665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Место выпуска в акте выпуска не должно противоречить договору на искусственное воспроизводство.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007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95" y="825896"/>
            <a:ext cx="4963088" cy="2316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95" y="3393446"/>
            <a:ext cx="4963089" cy="29376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6625086" y="5427628"/>
            <a:ext cx="539150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Средняя штучная навеска указывается согласно карточке учета выпускаемых водных биоресурсов.</a:t>
            </a:r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6625087" y="679247"/>
            <a:ext cx="5391507" cy="2031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Возрастные категории выпускаемой молоди: </a:t>
            </a:r>
          </a:p>
          <a:p>
            <a:r>
              <a:rPr lang="ru-RU" dirty="0" smtClean="0"/>
              <a:t>«сеголетки (0+)» - сеголетки;</a:t>
            </a:r>
          </a:p>
          <a:p>
            <a:r>
              <a:rPr lang="ru-RU" dirty="0" smtClean="0"/>
              <a:t>«годовик (1.)» - годовик (после зимы до конца лета);</a:t>
            </a:r>
          </a:p>
          <a:p>
            <a:r>
              <a:rPr lang="ru-RU" dirty="0" smtClean="0"/>
              <a:t>«годовик (1+)» - годовик (после лета);</a:t>
            </a:r>
          </a:p>
          <a:p>
            <a:r>
              <a:rPr lang="ru-RU" dirty="0" smtClean="0"/>
              <a:t>«годовик (2.)» - двухлетка (после зимы до конца лета);</a:t>
            </a:r>
          </a:p>
          <a:p>
            <a:r>
              <a:rPr lang="ru-RU" dirty="0" smtClean="0"/>
              <a:t>«годовик (2+)» - двухлетка (после лета).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625089" y="3142136"/>
            <a:ext cx="5391507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Количество фактически выпущенных водных биоресурсов не должно превышать количество, указанное в Договоре.</a:t>
            </a:r>
            <a:endParaRPr lang="ru-RU" dirty="0"/>
          </a:p>
        </p:txBody>
      </p:sp>
      <p:cxnSp>
        <p:nvCxnSpPr>
          <p:cNvPr id="6170" name="Прямая со стрелкой 6169"/>
          <p:cNvCxnSpPr/>
          <p:nvPr/>
        </p:nvCxnSpPr>
        <p:spPr>
          <a:xfrm flipH="1">
            <a:off x="4744529" y="1043796"/>
            <a:ext cx="1880559" cy="50895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endCxn id="57" idx="1"/>
          </p:cNvCxnSpPr>
          <p:nvPr/>
        </p:nvCxnSpPr>
        <p:spPr>
          <a:xfrm>
            <a:off x="4744529" y="5650302"/>
            <a:ext cx="1880557" cy="1004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57" idx="1"/>
          </p:cNvCxnSpPr>
          <p:nvPr/>
        </p:nvCxnSpPr>
        <p:spPr>
          <a:xfrm flipH="1" flipV="1">
            <a:off x="3157268" y="1704792"/>
            <a:ext cx="3467818" cy="404600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130" y="4215864"/>
            <a:ext cx="5387466" cy="752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 стрелкой 16"/>
          <p:cNvCxnSpPr>
            <a:stCxn id="59" idx="1"/>
          </p:cNvCxnSpPr>
          <p:nvPr/>
        </p:nvCxnSpPr>
        <p:spPr>
          <a:xfrm flipH="1" flipV="1">
            <a:off x="4891177" y="1871932"/>
            <a:ext cx="1733912" cy="173186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трелка вниз 19"/>
          <p:cNvSpPr/>
          <p:nvPr/>
        </p:nvSpPr>
        <p:spPr>
          <a:xfrm>
            <a:off x="11636490" y="3903860"/>
            <a:ext cx="267419" cy="624007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 flipH="1" flipV="1">
            <a:off x="3605844" y="2588597"/>
            <a:ext cx="836760" cy="87922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3295288" y="2710573"/>
            <a:ext cx="41696" cy="89322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020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3571336"/>
            <a:ext cx="7372350" cy="20242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2352676"/>
            <a:ext cx="7372350" cy="9842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09826" y="1175314"/>
            <a:ext cx="7372350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Ветеринарные сопроводительные документы на выпускаемые водные биоресурсы должны быть оформлены в установленным порядком </a:t>
            </a:r>
            <a:br>
              <a:rPr lang="ru-RU" dirty="0" smtClean="0"/>
            </a:br>
            <a:r>
              <a:rPr lang="ru-RU" dirty="0" smtClean="0"/>
              <a:t>не позднее даты их учета/выпуска*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3752488" y="2954112"/>
            <a:ext cx="1768418" cy="2079836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4636697" y="3234906"/>
            <a:ext cx="3756806" cy="1797558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7116792" y="3234906"/>
            <a:ext cx="316299" cy="1799043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970144" y="6029862"/>
            <a:ext cx="4606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*Протокол </a:t>
            </a:r>
            <a:r>
              <a:rPr lang="ru-RU" sz="1200" dirty="0"/>
              <a:t>совещания </a:t>
            </a:r>
            <a:r>
              <a:rPr lang="ru-RU" sz="1200" dirty="0" smtClean="0"/>
              <a:t>Нижнеобского территориального управления Федерального агентства по рыболовству </a:t>
            </a:r>
            <a:r>
              <a:rPr lang="ru-RU" sz="1200" dirty="0"/>
              <a:t>от </a:t>
            </a:r>
            <a:r>
              <a:rPr lang="ru-RU" sz="1200" dirty="0" smtClean="0"/>
              <a:t>26.06.2023.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0195375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1734</TotalTime>
  <Words>627</Words>
  <Application>Microsoft Office PowerPoint</Application>
  <PresentationFormat>Произвольный</PresentationFormat>
  <Paragraphs>53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ПОЯСНЕНИЯ ПО ЗАПОЛНЕНИЮ  актов выпуска водных биологических ресурсов в водные объекты рыбохозяйственного значения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Васильева Екатерина Сергеевна</cp:lastModifiedBy>
  <cp:revision>155</cp:revision>
  <cp:lastPrinted>2023-05-11T06:42:58Z</cp:lastPrinted>
  <dcterms:created xsi:type="dcterms:W3CDTF">2023-02-11T07:57:32Z</dcterms:created>
  <dcterms:modified xsi:type="dcterms:W3CDTF">2023-09-11T04:28:27Z</dcterms:modified>
</cp:coreProperties>
</file>